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27" r:id="rId2"/>
    <p:sldId id="843" r:id="rId3"/>
    <p:sldId id="840" r:id="rId4"/>
    <p:sldId id="814" r:id="rId5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61CC61-C32D-4DB2-9D72-4867FC39C4CB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C4565C2A-A53B-4602-833F-63033F67B5D1}">
      <dgm:prSet phldrT="[Text]"/>
      <dgm:spPr>
        <a:gradFill flip="none" rotWithShape="1">
          <a:gsLst>
            <a:gs pos="0">
              <a:srgbClr val="1993B8">
                <a:shade val="30000"/>
                <a:satMod val="115000"/>
              </a:srgbClr>
            </a:gs>
            <a:gs pos="50000">
              <a:srgbClr val="1993B8">
                <a:shade val="67500"/>
                <a:satMod val="115000"/>
              </a:srgbClr>
            </a:gs>
            <a:gs pos="100000">
              <a:srgbClr val="1993B8">
                <a:shade val="100000"/>
                <a:satMod val="115000"/>
              </a:srgbClr>
            </a:gs>
          </a:gsLst>
          <a:lin ang="13500000" scaled="1"/>
          <a:tileRect/>
        </a:gradFill>
      </dgm:spPr>
      <dgm:t>
        <a:bodyPr/>
        <a:lstStyle/>
        <a:p>
          <a:r>
            <a:rPr lang="en-GB" b="1" dirty="0">
              <a:latin typeface="Mangal Pro" panose="00000500000000000000" pitchFamily="2" charset="0"/>
              <a:cs typeface="Mangal Pro" panose="00000500000000000000" pitchFamily="2" charset="0"/>
            </a:rPr>
            <a:t>REACH Aware</a:t>
          </a:r>
        </a:p>
      </dgm:t>
    </dgm:pt>
    <dgm:pt modelId="{3BDAF40F-7A86-438C-9AB9-DB0B45573717}" type="parTrans" cxnId="{713B7ECD-519B-43C3-A016-19684D1C6E2C}">
      <dgm:prSet/>
      <dgm:spPr/>
      <dgm:t>
        <a:bodyPr/>
        <a:lstStyle/>
        <a:p>
          <a:endParaRPr lang="en-GB"/>
        </a:p>
      </dgm:t>
    </dgm:pt>
    <dgm:pt modelId="{5E5AD502-57B9-4CAA-8539-38E90C471CC8}" type="sibTrans" cxnId="{713B7ECD-519B-43C3-A016-19684D1C6E2C}">
      <dgm:prSet/>
      <dgm:spPr/>
      <dgm:t>
        <a:bodyPr/>
        <a:lstStyle/>
        <a:p>
          <a:endParaRPr lang="en-GB"/>
        </a:p>
      </dgm:t>
    </dgm:pt>
    <dgm:pt modelId="{65789B2D-1DE4-44F4-A9CE-6F7D7D155A91}">
      <dgm:prSet phldrT="[Text]"/>
      <dgm:spPr>
        <a:gradFill flip="none" rotWithShape="0">
          <a:gsLst>
            <a:gs pos="0">
              <a:srgbClr val="F36621">
                <a:shade val="30000"/>
                <a:satMod val="115000"/>
              </a:srgbClr>
            </a:gs>
            <a:gs pos="50000">
              <a:srgbClr val="F36621">
                <a:shade val="67500"/>
                <a:satMod val="115000"/>
              </a:srgbClr>
            </a:gs>
            <a:gs pos="100000">
              <a:srgbClr val="F36621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</dgm:spPr>
      <dgm:t>
        <a:bodyPr/>
        <a:lstStyle/>
        <a:p>
          <a:r>
            <a:rPr lang="en-GB" b="1" dirty="0">
              <a:latin typeface="Mangal Pro" panose="00000500000000000000" pitchFamily="2" charset="0"/>
              <a:cs typeface="Mangal Pro" panose="00000500000000000000" pitchFamily="2" charset="0"/>
            </a:rPr>
            <a:t>REACH Engaged</a:t>
          </a:r>
        </a:p>
      </dgm:t>
    </dgm:pt>
    <dgm:pt modelId="{C9C656D5-79B2-4C17-8A8F-FFF3952E3393}" type="parTrans" cxnId="{5AE2C523-A409-40D8-BFEB-DA20441008D3}">
      <dgm:prSet/>
      <dgm:spPr/>
      <dgm:t>
        <a:bodyPr/>
        <a:lstStyle/>
        <a:p>
          <a:endParaRPr lang="en-GB"/>
        </a:p>
      </dgm:t>
    </dgm:pt>
    <dgm:pt modelId="{67A284B1-870F-475C-A7F6-715DB72091EA}" type="sibTrans" cxnId="{5AE2C523-A409-40D8-BFEB-DA20441008D3}">
      <dgm:prSet/>
      <dgm:spPr/>
      <dgm:t>
        <a:bodyPr/>
        <a:lstStyle/>
        <a:p>
          <a:endParaRPr lang="en-GB"/>
        </a:p>
      </dgm:t>
    </dgm:pt>
    <dgm:pt modelId="{07CA0D7D-D91C-4B7B-91F2-ADBBB1943DA5}">
      <dgm:prSet phldrT="[Text]"/>
      <dgm:spPr>
        <a:gradFill flip="none" rotWithShape="0">
          <a:gsLst>
            <a:gs pos="0">
              <a:srgbClr val="32C0C4">
                <a:shade val="30000"/>
                <a:satMod val="115000"/>
              </a:srgbClr>
            </a:gs>
            <a:gs pos="50000">
              <a:srgbClr val="32C0C4">
                <a:shade val="67500"/>
                <a:satMod val="115000"/>
              </a:srgbClr>
            </a:gs>
            <a:gs pos="100000">
              <a:srgbClr val="32C0C4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r>
            <a:rPr lang="en-GB" b="1" dirty="0">
              <a:latin typeface="Mangal Pro" panose="00000500000000000000" pitchFamily="2" charset="0"/>
              <a:cs typeface="Mangal Pro" panose="00000500000000000000" pitchFamily="2" charset="0"/>
            </a:rPr>
            <a:t>REACH Involved</a:t>
          </a:r>
        </a:p>
      </dgm:t>
    </dgm:pt>
    <dgm:pt modelId="{0FBA2847-7E20-4EBF-95C0-5C4468C098CA}" type="parTrans" cxnId="{F277CEB1-9703-4E82-9EE0-E1AB38BF7FD6}">
      <dgm:prSet/>
      <dgm:spPr/>
      <dgm:t>
        <a:bodyPr/>
        <a:lstStyle/>
        <a:p>
          <a:endParaRPr lang="en-GB"/>
        </a:p>
      </dgm:t>
    </dgm:pt>
    <dgm:pt modelId="{B214F0B2-B846-4E4B-87CE-D938F1B61DB2}" type="sibTrans" cxnId="{F277CEB1-9703-4E82-9EE0-E1AB38BF7FD6}">
      <dgm:prSet/>
      <dgm:spPr/>
      <dgm:t>
        <a:bodyPr/>
        <a:lstStyle/>
        <a:p>
          <a:endParaRPr lang="en-GB"/>
        </a:p>
      </dgm:t>
    </dgm:pt>
    <dgm:pt modelId="{E584ECE3-5E74-4654-9686-7EB6174CC9B9}" type="pres">
      <dgm:prSet presAssocID="{CE61CC61-C32D-4DB2-9D72-4867FC39C4CB}" presName="compositeShape" presStyleCnt="0">
        <dgm:presLayoutVars>
          <dgm:chMax val="7"/>
          <dgm:dir/>
          <dgm:resizeHandles val="exact"/>
        </dgm:presLayoutVars>
      </dgm:prSet>
      <dgm:spPr/>
    </dgm:pt>
    <dgm:pt modelId="{E18C1FDF-FC67-4D5F-830F-799DAD02C01A}" type="pres">
      <dgm:prSet presAssocID="{CE61CC61-C32D-4DB2-9D72-4867FC39C4CB}" presName="wedge1" presStyleLbl="node1" presStyleIdx="0" presStyleCnt="3"/>
      <dgm:spPr/>
    </dgm:pt>
    <dgm:pt modelId="{BBBF48F7-BB5A-496A-98F1-3D176C8DA72C}" type="pres">
      <dgm:prSet presAssocID="{CE61CC61-C32D-4DB2-9D72-4867FC39C4CB}" presName="dummy1a" presStyleCnt="0"/>
      <dgm:spPr/>
    </dgm:pt>
    <dgm:pt modelId="{9C34C4A9-DFCE-4890-820D-D73E244109EE}" type="pres">
      <dgm:prSet presAssocID="{CE61CC61-C32D-4DB2-9D72-4867FC39C4CB}" presName="dummy1b" presStyleCnt="0"/>
      <dgm:spPr/>
    </dgm:pt>
    <dgm:pt modelId="{E36B29BA-69A2-4543-92EA-189517A92B1A}" type="pres">
      <dgm:prSet presAssocID="{CE61CC61-C32D-4DB2-9D72-4867FC39C4C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499A4F8-4377-47D6-9CE9-F25C128B4D5F}" type="pres">
      <dgm:prSet presAssocID="{CE61CC61-C32D-4DB2-9D72-4867FC39C4CB}" presName="wedge2" presStyleLbl="node1" presStyleIdx="1" presStyleCnt="3"/>
      <dgm:spPr/>
    </dgm:pt>
    <dgm:pt modelId="{3B849920-8EBA-4914-9562-8B7E8F1BD7A2}" type="pres">
      <dgm:prSet presAssocID="{CE61CC61-C32D-4DB2-9D72-4867FC39C4CB}" presName="dummy2a" presStyleCnt="0"/>
      <dgm:spPr/>
    </dgm:pt>
    <dgm:pt modelId="{2CB0611B-932C-469E-91DD-5A9886E76570}" type="pres">
      <dgm:prSet presAssocID="{CE61CC61-C32D-4DB2-9D72-4867FC39C4CB}" presName="dummy2b" presStyleCnt="0"/>
      <dgm:spPr/>
    </dgm:pt>
    <dgm:pt modelId="{43118B92-73F5-41C1-A0AD-738066689D23}" type="pres">
      <dgm:prSet presAssocID="{CE61CC61-C32D-4DB2-9D72-4867FC39C4C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A358161-6966-493C-BFE6-66AE8F1A6D67}" type="pres">
      <dgm:prSet presAssocID="{CE61CC61-C32D-4DB2-9D72-4867FC39C4CB}" presName="wedge3" presStyleLbl="node1" presStyleIdx="2" presStyleCnt="3"/>
      <dgm:spPr/>
    </dgm:pt>
    <dgm:pt modelId="{096233A6-0AEF-44D4-8961-F560008868A3}" type="pres">
      <dgm:prSet presAssocID="{CE61CC61-C32D-4DB2-9D72-4867FC39C4CB}" presName="dummy3a" presStyleCnt="0"/>
      <dgm:spPr/>
    </dgm:pt>
    <dgm:pt modelId="{459295F9-9714-492C-B87D-9B94A28750F2}" type="pres">
      <dgm:prSet presAssocID="{CE61CC61-C32D-4DB2-9D72-4867FC39C4CB}" presName="dummy3b" presStyleCnt="0"/>
      <dgm:spPr/>
    </dgm:pt>
    <dgm:pt modelId="{329B1A66-AF00-4D36-9FA9-2F987816729F}" type="pres">
      <dgm:prSet presAssocID="{CE61CC61-C32D-4DB2-9D72-4867FC39C4C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AB116FB4-3F57-49A9-B002-478BA501179A}" type="pres">
      <dgm:prSet presAssocID="{67A284B1-870F-475C-A7F6-715DB72091EA}" presName="arrowWedge1" presStyleLbl="fgSibTrans2D1" presStyleIdx="0" presStyleCnt="3"/>
      <dgm:spPr>
        <a:gradFill flip="none" rotWithShape="0">
          <a:gsLst>
            <a:gs pos="0">
              <a:srgbClr val="F36621">
                <a:tint val="66000"/>
                <a:satMod val="160000"/>
              </a:srgbClr>
            </a:gs>
            <a:gs pos="50000">
              <a:srgbClr val="F36621">
                <a:tint val="44500"/>
                <a:satMod val="160000"/>
              </a:srgbClr>
            </a:gs>
            <a:gs pos="100000">
              <a:srgbClr val="F36621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</dgm:spPr>
    </dgm:pt>
    <dgm:pt modelId="{AC23CB27-76B0-484B-B863-A42919C0D0F5}" type="pres">
      <dgm:prSet presAssocID="{B214F0B2-B846-4E4B-87CE-D938F1B61DB2}" presName="arrowWedge2" presStyleLbl="fgSibTrans2D1" presStyleIdx="1" presStyleCnt="3"/>
      <dgm:spPr>
        <a:gradFill flip="none" rotWithShape="0">
          <a:gsLst>
            <a:gs pos="0">
              <a:srgbClr val="32C0C4">
                <a:tint val="66000"/>
                <a:satMod val="160000"/>
              </a:srgbClr>
            </a:gs>
            <a:gs pos="50000">
              <a:srgbClr val="32C0C4">
                <a:tint val="44500"/>
                <a:satMod val="160000"/>
              </a:srgbClr>
            </a:gs>
            <a:gs pos="100000">
              <a:srgbClr val="32C0C4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</dgm:spPr>
    </dgm:pt>
    <dgm:pt modelId="{99AF39E2-5AEE-4CDE-BEAF-01E3E65BBA09}" type="pres">
      <dgm:prSet presAssocID="{5E5AD502-57B9-4CAA-8539-38E90C471CC8}" presName="arrowWedge3" presStyleLbl="fgSibTrans2D1" presStyleIdx="2" presStyleCnt="3"/>
      <dgm:spPr>
        <a:gradFill flip="none" rotWithShape="1">
          <a:gsLst>
            <a:gs pos="0">
              <a:srgbClr val="1993B8">
                <a:tint val="66000"/>
                <a:satMod val="160000"/>
              </a:srgbClr>
            </a:gs>
            <a:gs pos="50000">
              <a:srgbClr val="1993B8">
                <a:tint val="44500"/>
                <a:satMod val="160000"/>
              </a:srgbClr>
            </a:gs>
            <a:gs pos="100000">
              <a:srgbClr val="1993B8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</dgm:spPr>
    </dgm:pt>
  </dgm:ptLst>
  <dgm:cxnLst>
    <dgm:cxn modelId="{6B61C014-DA7A-4AED-9B1B-45FA6DC393CB}" type="presOf" srcId="{C4565C2A-A53B-4602-833F-63033F67B5D1}" destId="{329B1A66-AF00-4D36-9FA9-2F987816729F}" srcOrd="1" destOrd="0" presId="urn:microsoft.com/office/officeart/2005/8/layout/cycle8"/>
    <dgm:cxn modelId="{1B686A19-795F-4D3D-BBAA-B115D0A04C01}" type="presOf" srcId="{07CA0D7D-D91C-4B7B-91F2-ADBBB1943DA5}" destId="{43118B92-73F5-41C1-A0AD-738066689D23}" srcOrd="1" destOrd="0" presId="urn:microsoft.com/office/officeart/2005/8/layout/cycle8"/>
    <dgm:cxn modelId="{5AE2C523-A409-40D8-BFEB-DA20441008D3}" srcId="{CE61CC61-C32D-4DB2-9D72-4867FC39C4CB}" destId="{65789B2D-1DE4-44F4-A9CE-6F7D7D155A91}" srcOrd="0" destOrd="0" parTransId="{C9C656D5-79B2-4C17-8A8F-FFF3952E3393}" sibTransId="{67A284B1-870F-475C-A7F6-715DB72091EA}"/>
    <dgm:cxn modelId="{7B2EAA31-15AB-460E-A47E-1436EE12D241}" type="presOf" srcId="{CE61CC61-C32D-4DB2-9D72-4867FC39C4CB}" destId="{E584ECE3-5E74-4654-9686-7EB6174CC9B9}" srcOrd="0" destOrd="0" presId="urn:microsoft.com/office/officeart/2005/8/layout/cycle8"/>
    <dgm:cxn modelId="{B51BCC63-47D1-4EFD-A2A6-CF1C585C65AD}" type="presOf" srcId="{C4565C2A-A53B-4602-833F-63033F67B5D1}" destId="{5A358161-6966-493C-BFE6-66AE8F1A6D67}" srcOrd="0" destOrd="0" presId="urn:microsoft.com/office/officeart/2005/8/layout/cycle8"/>
    <dgm:cxn modelId="{3EA43052-8528-4858-BDF5-9670BD97C117}" type="presOf" srcId="{07CA0D7D-D91C-4B7B-91F2-ADBBB1943DA5}" destId="{5499A4F8-4377-47D6-9CE9-F25C128B4D5F}" srcOrd="0" destOrd="0" presId="urn:microsoft.com/office/officeart/2005/8/layout/cycle8"/>
    <dgm:cxn modelId="{70726D58-26AE-4BC7-8378-051F1441E895}" type="presOf" srcId="{65789B2D-1DE4-44F4-A9CE-6F7D7D155A91}" destId="{E18C1FDF-FC67-4D5F-830F-799DAD02C01A}" srcOrd="0" destOrd="0" presId="urn:microsoft.com/office/officeart/2005/8/layout/cycle8"/>
    <dgm:cxn modelId="{F277CEB1-9703-4E82-9EE0-E1AB38BF7FD6}" srcId="{CE61CC61-C32D-4DB2-9D72-4867FC39C4CB}" destId="{07CA0D7D-D91C-4B7B-91F2-ADBBB1943DA5}" srcOrd="1" destOrd="0" parTransId="{0FBA2847-7E20-4EBF-95C0-5C4468C098CA}" sibTransId="{B214F0B2-B846-4E4B-87CE-D938F1B61DB2}"/>
    <dgm:cxn modelId="{713B7ECD-519B-43C3-A016-19684D1C6E2C}" srcId="{CE61CC61-C32D-4DB2-9D72-4867FC39C4CB}" destId="{C4565C2A-A53B-4602-833F-63033F67B5D1}" srcOrd="2" destOrd="0" parTransId="{3BDAF40F-7A86-438C-9AB9-DB0B45573717}" sibTransId="{5E5AD502-57B9-4CAA-8539-38E90C471CC8}"/>
    <dgm:cxn modelId="{8D97F6D8-E16D-478F-AF7B-3C6A69954F7E}" type="presOf" srcId="{65789B2D-1DE4-44F4-A9CE-6F7D7D155A91}" destId="{E36B29BA-69A2-4543-92EA-189517A92B1A}" srcOrd="1" destOrd="0" presId="urn:microsoft.com/office/officeart/2005/8/layout/cycle8"/>
    <dgm:cxn modelId="{99FCAB25-B24F-419F-980D-B948854FD68C}" type="presParOf" srcId="{E584ECE3-5E74-4654-9686-7EB6174CC9B9}" destId="{E18C1FDF-FC67-4D5F-830F-799DAD02C01A}" srcOrd="0" destOrd="0" presId="urn:microsoft.com/office/officeart/2005/8/layout/cycle8"/>
    <dgm:cxn modelId="{2BF0D979-F0AA-495D-860F-5E63167F5E55}" type="presParOf" srcId="{E584ECE3-5E74-4654-9686-7EB6174CC9B9}" destId="{BBBF48F7-BB5A-496A-98F1-3D176C8DA72C}" srcOrd="1" destOrd="0" presId="urn:microsoft.com/office/officeart/2005/8/layout/cycle8"/>
    <dgm:cxn modelId="{275A38C4-B7D6-452D-9B9F-F5BF07D58C56}" type="presParOf" srcId="{E584ECE3-5E74-4654-9686-7EB6174CC9B9}" destId="{9C34C4A9-DFCE-4890-820D-D73E244109EE}" srcOrd="2" destOrd="0" presId="urn:microsoft.com/office/officeart/2005/8/layout/cycle8"/>
    <dgm:cxn modelId="{EE12AD8A-9F67-47F5-ABD1-22C3ADC12C0C}" type="presParOf" srcId="{E584ECE3-5E74-4654-9686-7EB6174CC9B9}" destId="{E36B29BA-69A2-4543-92EA-189517A92B1A}" srcOrd="3" destOrd="0" presId="urn:microsoft.com/office/officeart/2005/8/layout/cycle8"/>
    <dgm:cxn modelId="{CB6A9DE2-5CAE-43C3-9EF6-A65CC7404A54}" type="presParOf" srcId="{E584ECE3-5E74-4654-9686-7EB6174CC9B9}" destId="{5499A4F8-4377-47D6-9CE9-F25C128B4D5F}" srcOrd="4" destOrd="0" presId="urn:microsoft.com/office/officeart/2005/8/layout/cycle8"/>
    <dgm:cxn modelId="{76BEA202-6AA5-497C-A9AB-AD3F3CC55734}" type="presParOf" srcId="{E584ECE3-5E74-4654-9686-7EB6174CC9B9}" destId="{3B849920-8EBA-4914-9562-8B7E8F1BD7A2}" srcOrd="5" destOrd="0" presId="urn:microsoft.com/office/officeart/2005/8/layout/cycle8"/>
    <dgm:cxn modelId="{773A9882-C55D-4AF8-BD2D-4121B5066D23}" type="presParOf" srcId="{E584ECE3-5E74-4654-9686-7EB6174CC9B9}" destId="{2CB0611B-932C-469E-91DD-5A9886E76570}" srcOrd="6" destOrd="0" presId="urn:microsoft.com/office/officeart/2005/8/layout/cycle8"/>
    <dgm:cxn modelId="{753D8AC5-C64B-4127-8C11-5E530B8D47B8}" type="presParOf" srcId="{E584ECE3-5E74-4654-9686-7EB6174CC9B9}" destId="{43118B92-73F5-41C1-A0AD-738066689D23}" srcOrd="7" destOrd="0" presId="urn:microsoft.com/office/officeart/2005/8/layout/cycle8"/>
    <dgm:cxn modelId="{26D189C5-B390-4DEA-AC6F-EA258220C40B}" type="presParOf" srcId="{E584ECE3-5E74-4654-9686-7EB6174CC9B9}" destId="{5A358161-6966-493C-BFE6-66AE8F1A6D67}" srcOrd="8" destOrd="0" presId="urn:microsoft.com/office/officeart/2005/8/layout/cycle8"/>
    <dgm:cxn modelId="{FF26BFF8-46D9-4D86-937A-DCBEA441B4B8}" type="presParOf" srcId="{E584ECE3-5E74-4654-9686-7EB6174CC9B9}" destId="{096233A6-0AEF-44D4-8961-F560008868A3}" srcOrd="9" destOrd="0" presId="urn:microsoft.com/office/officeart/2005/8/layout/cycle8"/>
    <dgm:cxn modelId="{39C48535-3053-46E7-952E-E3DB4AADE172}" type="presParOf" srcId="{E584ECE3-5E74-4654-9686-7EB6174CC9B9}" destId="{459295F9-9714-492C-B87D-9B94A28750F2}" srcOrd="10" destOrd="0" presId="urn:microsoft.com/office/officeart/2005/8/layout/cycle8"/>
    <dgm:cxn modelId="{864FE91D-77FD-45F8-B4B7-D55C98296220}" type="presParOf" srcId="{E584ECE3-5E74-4654-9686-7EB6174CC9B9}" destId="{329B1A66-AF00-4D36-9FA9-2F987816729F}" srcOrd="11" destOrd="0" presId="urn:microsoft.com/office/officeart/2005/8/layout/cycle8"/>
    <dgm:cxn modelId="{468962F4-840D-464D-8B28-60D557646C89}" type="presParOf" srcId="{E584ECE3-5E74-4654-9686-7EB6174CC9B9}" destId="{AB116FB4-3F57-49A9-B002-478BA501179A}" srcOrd="12" destOrd="0" presId="urn:microsoft.com/office/officeart/2005/8/layout/cycle8"/>
    <dgm:cxn modelId="{BF701CD5-CE63-44EF-937D-80921F85BABD}" type="presParOf" srcId="{E584ECE3-5E74-4654-9686-7EB6174CC9B9}" destId="{AC23CB27-76B0-484B-B863-A42919C0D0F5}" srcOrd="13" destOrd="0" presId="urn:microsoft.com/office/officeart/2005/8/layout/cycle8"/>
    <dgm:cxn modelId="{92719A83-7B96-46F3-BB4D-9FA669DF487E}" type="presParOf" srcId="{E584ECE3-5E74-4654-9686-7EB6174CC9B9}" destId="{99AF39E2-5AEE-4CDE-BEAF-01E3E65BBA0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8C1FDF-FC67-4D5F-830F-799DAD02C01A}">
      <dsp:nvSpPr>
        <dsp:cNvPr id="0" name=""/>
        <dsp:cNvSpPr/>
      </dsp:nvSpPr>
      <dsp:spPr>
        <a:xfrm>
          <a:off x="1807532" y="339032"/>
          <a:ext cx="4381348" cy="4381348"/>
        </a:xfrm>
        <a:prstGeom prst="pie">
          <a:avLst>
            <a:gd name="adj1" fmla="val 16200000"/>
            <a:gd name="adj2" fmla="val 1800000"/>
          </a:avLst>
        </a:prstGeom>
        <a:gradFill flip="none" rotWithShape="0">
          <a:gsLst>
            <a:gs pos="0">
              <a:srgbClr val="F36621">
                <a:shade val="30000"/>
                <a:satMod val="115000"/>
              </a:srgbClr>
            </a:gs>
            <a:gs pos="50000">
              <a:srgbClr val="F36621">
                <a:shade val="67500"/>
                <a:satMod val="115000"/>
              </a:srgbClr>
            </a:gs>
            <a:gs pos="100000">
              <a:srgbClr val="F36621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latin typeface="Mangal Pro" panose="00000500000000000000" pitchFamily="2" charset="0"/>
              <a:cs typeface="Mangal Pro" panose="00000500000000000000" pitchFamily="2" charset="0"/>
            </a:rPr>
            <a:t>REACH Engaged</a:t>
          </a:r>
        </a:p>
      </dsp:txBody>
      <dsp:txXfrm>
        <a:off x="4116607" y="1267461"/>
        <a:ext cx="1564767" cy="1303972"/>
      </dsp:txXfrm>
    </dsp:sp>
    <dsp:sp modelId="{5499A4F8-4377-47D6-9CE9-F25C128B4D5F}">
      <dsp:nvSpPr>
        <dsp:cNvPr id="0" name=""/>
        <dsp:cNvSpPr/>
      </dsp:nvSpPr>
      <dsp:spPr>
        <a:xfrm>
          <a:off x="1717297" y="495509"/>
          <a:ext cx="4381348" cy="4381348"/>
        </a:xfrm>
        <a:prstGeom prst="pie">
          <a:avLst>
            <a:gd name="adj1" fmla="val 1800000"/>
            <a:gd name="adj2" fmla="val 9000000"/>
          </a:avLst>
        </a:prstGeom>
        <a:gradFill flip="none" rotWithShape="0">
          <a:gsLst>
            <a:gs pos="0">
              <a:srgbClr val="32C0C4">
                <a:shade val="30000"/>
                <a:satMod val="115000"/>
              </a:srgbClr>
            </a:gs>
            <a:gs pos="50000">
              <a:srgbClr val="32C0C4">
                <a:shade val="67500"/>
                <a:satMod val="115000"/>
              </a:srgbClr>
            </a:gs>
            <a:gs pos="100000">
              <a:srgbClr val="32C0C4">
                <a:shade val="100000"/>
                <a:satMod val="115000"/>
              </a:srgbClr>
            </a:gs>
          </a:gsLst>
          <a:lin ang="54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latin typeface="Mangal Pro" panose="00000500000000000000" pitchFamily="2" charset="0"/>
              <a:cs typeface="Mangal Pro" panose="00000500000000000000" pitchFamily="2" charset="0"/>
            </a:rPr>
            <a:t>REACH Involved</a:t>
          </a:r>
        </a:p>
      </dsp:txBody>
      <dsp:txXfrm>
        <a:off x="2760475" y="3338170"/>
        <a:ext cx="2347150" cy="1147496"/>
      </dsp:txXfrm>
    </dsp:sp>
    <dsp:sp modelId="{5A358161-6966-493C-BFE6-66AE8F1A6D67}">
      <dsp:nvSpPr>
        <dsp:cNvPr id="0" name=""/>
        <dsp:cNvSpPr/>
      </dsp:nvSpPr>
      <dsp:spPr>
        <a:xfrm>
          <a:off x="1627062" y="339032"/>
          <a:ext cx="4381348" cy="4381348"/>
        </a:xfrm>
        <a:prstGeom prst="pie">
          <a:avLst>
            <a:gd name="adj1" fmla="val 9000000"/>
            <a:gd name="adj2" fmla="val 16200000"/>
          </a:avLst>
        </a:prstGeom>
        <a:gradFill flip="none" rotWithShape="1">
          <a:gsLst>
            <a:gs pos="0">
              <a:srgbClr val="1993B8">
                <a:shade val="30000"/>
                <a:satMod val="115000"/>
              </a:srgbClr>
            </a:gs>
            <a:gs pos="50000">
              <a:srgbClr val="1993B8">
                <a:shade val="67500"/>
                <a:satMod val="115000"/>
              </a:srgbClr>
            </a:gs>
            <a:gs pos="100000">
              <a:srgbClr val="1993B8">
                <a:shade val="100000"/>
                <a:satMod val="115000"/>
              </a:srgbClr>
            </a:gs>
          </a:gsLst>
          <a:lin ang="135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latin typeface="Mangal Pro" panose="00000500000000000000" pitchFamily="2" charset="0"/>
              <a:cs typeface="Mangal Pro" panose="00000500000000000000" pitchFamily="2" charset="0"/>
            </a:rPr>
            <a:t>REACH Aware</a:t>
          </a:r>
        </a:p>
      </dsp:txBody>
      <dsp:txXfrm>
        <a:off x="2134568" y="1267461"/>
        <a:ext cx="1564767" cy="1303972"/>
      </dsp:txXfrm>
    </dsp:sp>
    <dsp:sp modelId="{AB116FB4-3F57-49A9-B002-478BA501179A}">
      <dsp:nvSpPr>
        <dsp:cNvPr id="0" name=""/>
        <dsp:cNvSpPr/>
      </dsp:nvSpPr>
      <dsp:spPr>
        <a:xfrm>
          <a:off x="1536667" y="67806"/>
          <a:ext cx="4923801" cy="4923801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flip="none" rotWithShape="0">
          <a:gsLst>
            <a:gs pos="0">
              <a:srgbClr val="F36621">
                <a:tint val="66000"/>
                <a:satMod val="160000"/>
              </a:srgbClr>
            </a:gs>
            <a:gs pos="50000">
              <a:srgbClr val="F36621">
                <a:tint val="44500"/>
                <a:satMod val="160000"/>
              </a:srgbClr>
            </a:gs>
            <a:gs pos="100000">
              <a:srgbClr val="F36621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3CB27-76B0-484B-B863-A42919C0D0F5}">
      <dsp:nvSpPr>
        <dsp:cNvPr id="0" name=""/>
        <dsp:cNvSpPr/>
      </dsp:nvSpPr>
      <dsp:spPr>
        <a:xfrm>
          <a:off x="1446070" y="224006"/>
          <a:ext cx="4923801" cy="4923801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flip="none" rotWithShape="0">
          <a:gsLst>
            <a:gs pos="0">
              <a:srgbClr val="32C0C4">
                <a:tint val="66000"/>
                <a:satMod val="160000"/>
              </a:srgbClr>
            </a:gs>
            <a:gs pos="50000">
              <a:srgbClr val="32C0C4">
                <a:tint val="44500"/>
                <a:satMod val="160000"/>
              </a:srgbClr>
            </a:gs>
            <a:gs pos="100000">
              <a:srgbClr val="32C0C4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F39E2-5AEE-4CDE-BEAF-01E3E65BBA09}">
      <dsp:nvSpPr>
        <dsp:cNvPr id="0" name=""/>
        <dsp:cNvSpPr/>
      </dsp:nvSpPr>
      <dsp:spPr>
        <a:xfrm>
          <a:off x="1355474" y="67806"/>
          <a:ext cx="4923801" cy="4923801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flip="none" rotWithShape="1">
          <a:gsLst>
            <a:gs pos="0">
              <a:srgbClr val="1993B8">
                <a:tint val="66000"/>
                <a:satMod val="160000"/>
              </a:srgbClr>
            </a:gs>
            <a:gs pos="50000">
              <a:srgbClr val="1993B8">
                <a:tint val="44500"/>
                <a:satMod val="160000"/>
              </a:srgbClr>
            </a:gs>
            <a:gs pos="100000">
              <a:srgbClr val="1993B8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EADE7-5988-EE4B-E361-22556E73C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6897D0-96B7-1418-635F-9C3F6CEB3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3AFB5-D1AA-C421-F2C4-323901062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F15C1-6246-EE96-A47C-ECF815D9B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317BD-1C2D-2AAD-5C96-04BA27108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05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B8A4-4018-AE65-6F51-A58CE086B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C3CA13-899B-B1BA-F13A-FBDFA3335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9D704-BDC8-2F73-8E50-B5880EC1A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0B679-B9D6-6306-B4C0-775C00D0E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2390D-34DE-9736-09B8-D643026DD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23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ED7805-B5DB-82A8-A2FA-27B5BAF633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06CB2-2BD5-9DBF-001D-8064ED300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7A302-D8F4-A065-BA92-3B823C71F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B5482-5AC2-1A2C-CEEA-645EFF6EA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6E049-10FB-8FA2-7F9A-6531E8E00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31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5B95E-2999-2804-47EF-3D93DA22B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D648F-CD7B-B8F1-002A-4D5038BF3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0A063-8EFA-96BE-A7F8-E09A6F433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B22F2-0204-9F34-A7A6-604F1C202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D1327-2584-44A8-9438-971928020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64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C1088-093E-1984-A252-BE4BAB18A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40296-6E55-3747-3355-149F84553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DE067-4B21-E53B-F845-09DC8BB68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C2C18-FD5D-C9B5-74A9-B978A37EC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4E224-F921-7D82-CCEA-6A4F1006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0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444EE-B0CB-D0AB-A06F-D775EB66C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08C9F-4095-B640-78A9-E8C396DF4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8B294-1492-61C8-6F24-C17C3AA4E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6948B-3AEA-D4E9-2C49-8B03BE48F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D2685A-8BFF-936C-E056-65AE03BFA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96EB7-02A3-7F9A-3DE4-3E4F87839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37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F7472-8EA0-97AE-7172-5E5392A72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46761-2C23-B7BA-7C58-0C7A63A3C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D45A48-B6DF-2343-FB6A-755761673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BA03FB-7073-E432-0CD9-585E2C2326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271712-D5A8-3DF5-549D-EC31A136B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B7762F-1FF7-FBF6-07DC-F37B94E73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8D5C67-45C7-A643-99E9-0DF27C93B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0098E9-D0D7-A041-7F77-79348DA4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04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E853B-8A2E-E080-7B14-14EF9776A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730946-FE2C-EA9D-1E49-D9B2FB6A5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282020-EC6F-1C7F-1277-32CC5A4C4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FCE806-270D-F084-2AEF-46C352E41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51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23D720-4FCA-5E8B-F683-46185F2D8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23D6E3-9E14-4F0E-C255-714A55FBE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C43D7-E60E-3057-94F7-7ABA53304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9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19A62-C46F-2888-C1DC-0E5E36761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187DE-A7E5-8A6A-CCDD-3AC89ACBA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45240-5D3D-1AA8-AF1B-37D558B48F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F16F9-E701-671E-59AE-70540384D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2C8E3-2438-7AD0-864F-FE4959EC0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4016D-B219-D05C-B72B-5A021473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71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AFB2-7CB7-7E33-B2FC-DE06B44BF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4B5FB2-9C6C-AD9F-E787-87D34A6CAC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42C8A-7B8D-7F3D-A75D-CA2EAC0B7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2765B-59EB-4136-F6CB-A376360B9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68DD1-CE5C-6448-634F-D51A0B5D9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120534-18E3-8D08-BD91-CBD6DE915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85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1D4A4C-2902-F87B-0181-6FC130DFB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4EA1F-9767-CF3C-6096-4DED15A7E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6EB83-825B-A765-E187-357DB34A58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5486DD-F44D-49EF-B428-7A6874DCA4B8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65378-2F87-952B-E008-0F6850E1E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18F25-CD3F-72F1-A7B2-5899FA3D6C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9EFC0C-DBC3-4AF7-8B93-3CA7CDD90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92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hyperlink" Target="https://worcsalliance.org/community-health-research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with people in a circle&#10;&#10;Description automatically generated">
            <a:extLst>
              <a:ext uri="{FF2B5EF4-FFF2-40B4-BE49-F238E27FC236}">
                <a16:creationId xmlns:a16="http://schemas.microsoft.com/office/drawing/2014/main" id="{62C84A3C-EDD1-F7E5-BB5E-A50EBD312E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6514" y="0"/>
            <a:ext cx="6872514" cy="68580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300B51E-30F5-CB20-B3BF-7BD7946A7EE9}"/>
              </a:ext>
            </a:extLst>
          </p:cNvPr>
          <p:cNvSpPr/>
          <p:nvPr/>
        </p:nvSpPr>
        <p:spPr>
          <a:xfrm>
            <a:off x="5523719" y="130422"/>
            <a:ext cx="3753930" cy="1336877"/>
          </a:xfrm>
          <a:prstGeom prst="roundRect">
            <a:avLst/>
          </a:prstGeom>
          <a:solidFill>
            <a:srgbClr val="F26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GB" sz="2800" b="1" kern="100" dirty="0">
                <a:solidFill>
                  <a:schemeClr val="bg1"/>
                </a:solidFill>
                <a:effectLst/>
                <a:latin typeface="Mangal Pro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REACH?</a:t>
            </a:r>
            <a:endParaRPr lang="en-GB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C423A08-A995-FABC-228A-168D7C3ED270}"/>
              </a:ext>
            </a:extLst>
          </p:cNvPr>
          <p:cNvSpPr/>
          <p:nvPr/>
        </p:nvSpPr>
        <p:spPr>
          <a:xfrm>
            <a:off x="5523719" y="1523238"/>
            <a:ext cx="5179186" cy="1425024"/>
          </a:xfrm>
          <a:prstGeom prst="roundRect">
            <a:avLst/>
          </a:prstGeom>
          <a:solidFill>
            <a:srgbClr val="1993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b="1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R</a:t>
            </a:r>
            <a:r>
              <a:rPr lang="en-GB" sz="2200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esearch</a:t>
            </a:r>
            <a:r>
              <a:rPr lang="en-GB" sz="2200" b="1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 E</a:t>
            </a:r>
            <a:r>
              <a:rPr lang="en-GB" sz="2200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ngagement</a:t>
            </a:r>
            <a:r>
              <a:rPr lang="en-GB" sz="2200" b="1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 A</a:t>
            </a:r>
            <a:r>
              <a:rPr lang="en-GB" sz="2200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nd</a:t>
            </a:r>
            <a:r>
              <a:rPr lang="en-GB" sz="2200" b="1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 C</a:t>
            </a:r>
            <a:r>
              <a:rPr lang="en-GB" sz="2200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ommunity</a:t>
            </a:r>
            <a:r>
              <a:rPr lang="en-GB" sz="2200" b="1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 H</a:t>
            </a:r>
            <a:r>
              <a:rPr lang="en-GB" sz="2200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ealth</a:t>
            </a:r>
            <a:r>
              <a:rPr lang="en-GB" sz="2200" b="1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b="1" dirty="0">
                <a:solidFill>
                  <a:prstClr val="white"/>
                </a:solidFill>
                <a:latin typeface="Mangal Pro" panose="00000500000000000000" pitchFamily="2" charset="0"/>
                <a:cs typeface="Mangal Pro" panose="00000500000000000000" pitchFamily="2" charset="0"/>
              </a:rPr>
              <a:t>W</a:t>
            </a:r>
            <a:r>
              <a:rPr kumimoji="0" lang="en-GB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angal Pro" panose="00000500000000000000" pitchFamily="2" charset="0"/>
                <a:cs typeface="Mangal Pro" panose="00000500000000000000" pitchFamily="2" charset="0"/>
              </a:rPr>
              <a:t>orking</a:t>
            </a: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angal Pro" panose="00000500000000000000" pitchFamily="2" charset="0"/>
                <a:cs typeface="Mangal Pro" panose="00000500000000000000" pitchFamily="2" charset="0"/>
              </a:rPr>
              <a:t> together for better health through effective research</a:t>
            </a:r>
            <a:endParaRPr kumimoji="0" lang="en-GB" sz="2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angal Pro" panose="00000500000000000000" pitchFamily="2" charset="0"/>
              <a:cs typeface="Mangal Pro" panose="00000500000000000000" pitchFamily="2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F03C113-EC7F-7C3B-A2F9-0DAEB7EE7E30}"/>
              </a:ext>
            </a:extLst>
          </p:cNvPr>
          <p:cNvSpPr/>
          <p:nvPr/>
        </p:nvSpPr>
        <p:spPr>
          <a:xfrm>
            <a:off x="5523719" y="3004201"/>
            <a:ext cx="6574971" cy="3256642"/>
          </a:xfrm>
          <a:prstGeom prst="roundRect">
            <a:avLst/>
          </a:prstGeom>
          <a:solidFill>
            <a:srgbClr val="32C0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n-GB" sz="1600" kern="100" dirty="0">
                <a:solidFill>
                  <a:schemeClr val="bg1"/>
                </a:solidFill>
                <a:effectLst/>
                <a:latin typeface="Mangal Pro" panose="00000500000000000000" pitchFamily="2" charset="0"/>
                <a:ea typeface="Times New Roman" panose="02020603050405020304" pitchFamily="18" charset="0"/>
                <a:cs typeface="Mangal Pro" panose="00000500000000000000" pitchFamily="2" charset="0"/>
              </a:rPr>
              <a:t>Mission: To improve health and wellbeing outcomes and address health inequalities through cohesive, targeted and research-informed support for communities in Worcestershire.</a:t>
            </a:r>
            <a:endParaRPr lang="en-GB" sz="1600" kern="100" dirty="0">
              <a:solidFill>
                <a:schemeClr val="bg1"/>
              </a:solidFill>
              <a:effectLst/>
              <a:latin typeface="Mangal Pro" panose="00000500000000000000" pitchFamily="2" charset="0"/>
              <a:ea typeface="Calibri" panose="020F0502020204030204" pitchFamily="34" charset="0"/>
              <a:cs typeface="Mangal Pro" panose="00000500000000000000" pitchFamily="2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GB" sz="1600" kern="100" dirty="0">
                <a:solidFill>
                  <a:schemeClr val="bg1"/>
                </a:solidFill>
                <a:effectLst/>
                <a:latin typeface="Mangal Pro" panose="00000500000000000000" pitchFamily="2" charset="0"/>
                <a:ea typeface="Times New Roman" panose="02020603050405020304" pitchFamily="18" charset="0"/>
                <a:cs typeface="Mangal Pro" panose="00000500000000000000" pitchFamily="2" charset="0"/>
              </a:rPr>
              <a:t>We aim to:</a:t>
            </a:r>
            <a:endParaRPr lang="en-GB" sz="1600" kern="100" dirty="0">
              <a:solidFill>
                <a:schemeClr val="bg1"/>
              </a:solidFill>
              <a:effectLst/>
              <a:latin typeface="Mangal Pro" panose="00000500000000000000" pitchFamily="2" charset="0"/>
              <a:ea typeface="Calibri" panose="020F0502020204030204" pitchFamily="34" charset="0"/>
              <a:cs typeface="Mangal Pro" panose="00000500000000000000" pitchFamily="2" charset="0"/>
            </a:endParaRPr>
          </a:p>
          <a:p>
            <a:pPr marL="342900" lvl="0" indent="-342900">
              <a:lnSpc>
                <a:spcPct val="106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en-GB" sz="1600" kern="100" dirty="0">
                <a:solidFill>
                  <a:schemeClr val="bg1"/>
                </a:solidFill>
                <a:effectLst/>
                <a:latin typeface="Mangal Pro" panose="00000500000000000000" pitchFamily="2" charset="0"/>
                <a:ea typeface="Times New Roman" panose="02020603050405020304" pitchFamily="18" charset="0"/>
                <a:cs typeface="Mangal Pro" panose="00000500000000000000" pitchFamily="2" charset="0"/>
              </a:rPr>
              <a:t>(Re) build trust in health and care services across the county</a:t>
            </a:r>
            <a:endParaRPr lang="en-GB" sz="1600" kern="100" dirty="0">
              <a:solidFill>
                <a:schemeClr val="bg1"/>
              </a:solidFill>
              <a:effectLst/>
              <a:latin typeface="Mangal Pro" panose="00000500000000000000" pitchFamily="2" charset="0"/>
              <a:ea typeface="Calibri" panose="020F0502020204030204" pitchFamily="34" charset="0"/>
              <a:cs typeface="Mangal Pro" panose="00000500000000000000" pitchFamily="2" charset="0"/>
            </a:endParaRPr>
          </a:p>
          <a:p>
            <a:pPr marL="342900" lvl="0" indent="-342900">
              <a:lnSpc>
                <a:spcPct val="106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en-GB" sz="1600" kern="100" dirty="0">
                <a:solidFill>
                  <a:schemeClr val="bg1"/>
                </a:solidFill>
                <a:effectLst/>
                <a:latin typeface="Mangal Pro" panose="00000500000000000000" pitchFamily="2" charset="0"/>
                <a:ea typeface="Times New Roman" panose="02020603050405020304" pitchFamily="18" charset="0"/>
                <a:cs typeface="Mangal Pro" panose="00000500000000000000" pitchFamily="2" charset="0"/>
              </a:rPr>
              <a:t>Increase participation in community health research by diverse and seldom heard groups</a:t>
            </a:r>
            <a:endParaRPr lang="en-GB" sz="1600" kern="100" dirty="0">
              <a:solidFill>
                <a:schemeClr val="bg1"/>
              </a:solidFill>
              <a:effectLst/>
              <a:latin typeface="Mangal Pro" panose="00000500000000000000" pitchFamily="2" charset="0"/>
              <a:ea typeface="Calibri" panose="020F0502020204030204" pitchFamily="34" charset="0"/>
              <a:cs typeface="Mangal Pro" panose="00000500000000000000" pitchFamily="2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en-GB" sz="1600" kern="100" dirty="0">
                <a:solidFill>
                  <a:schemeClr val="bg1"/>
                </a:solidFill>
                <a:effectLst/>
                <a:latin typeface="Mangal Pro" panose="00000500000000000000" pitchFamily="2" charset="0"/>
                <a:ea typeface="Calibri" panose="020F0502020204030204" pitchFamily="34" charset="0"/>
                <a:cs typeface="Mangal Pro" panose="00000500000000000000" pitchFamily="2" charset="0"/>
              </a:rPr>
              <a:t>Encourage more consistent use of research evidence around what works in health and social care by the VCSE sector</a:t>
            </a:r>
          </a:p>
        </p:txBody>
      </p:sp>
    </p:spTree>
    <p:extLst>
      <p:ext uri="{BB962C8B-B14F-4D97-AF65-F5344CB8AC3E}">
        <p14:creationId xmlns:p14="http://schemas.microsoft.com/office/powerpoint/2010/main" val="2451967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AA2BDF2-39DC-89D9-FE26-A7A06A56F9B9}"/>
              </a:ext>
            </a:extLst>
          </p:cNvPr>
          <p:cNvSpPr/>
          <p:nvPr/>
        </p:nvSpPr>
        <p:spPr>
          <a:xfrm>
            <a:off x="292510" y="5011268"/>
            <a:ext cx="11228439" cy="1143726"/>
          </a:xfrm>
          <a:prstGeom prst="roundRect">
            <a:avLst/>
          </a:prstGeom>
          <a:solidFill>
            <a:srgbClr val="EA5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C649A84-0BE1-089E-FA39-8F8CD92C0EC6}"/>
              </a:ext>
            </a:extLst>
          </p:cNvPr>
          <p:cNvSpPr/>
          <p:nvPr/>
        </p:nvSpPr>
        <p:spPr>
          <a:xfrm>
            <a:off x="540774" y="1956619"/>
            <a:ext cx="6587613" cy="273563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4B1C850-EEB5-4075-B93E-F37F5ADB3209}"/>
              </a:ext>
            </a:extLst>
          </p:cNvPr>
          <p:cNvSpPr/>
          <p:nvPr/>
        </p:nvSpPr>
        <p:spPr>
          <a:xfrm>
            <a:off x="540774" y="167148"/>
            <a:ext cx="11120284" cy="153383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BB8C8D-D4BF-55DA-88A1-414592E97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771"/>
            <a:ext cx="10515600" cy="1267030"/>
          </a:xfrm>
        </p:spPr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Aptos" panose="020B0004020202020204" pitchFamily="34" charset="0"/>
              </a:rPr>
              <a:t>The goal of this project is to involve more people, especially those often left out, in community health research </a:t>
            </a:r>
            <a:br>
              <a:rPr lang="en-GB" dirty="0">
                <a:latin typeface="Aptos" panose="020B000402020202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9FDDC-CBD5-5725-1A86-F70CF1FE16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1051" y="2150997"/>
            <a:ext cx="6457336" cy="27356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>
                <a:latin typeface="Aptos" panose="020B0004020202020204" pitchFamily="34" charset="0"/>
              </a:rPr>
              <a:t>We want to work with a range of VCSE  organisations and their communities to provide them with support and training about research which will:</a:t>
            </a:r>
          </a:p>
          <a:p>
            <a:r>
              <a:rPr lang="en-GB" sz="2400" dirty="0">
                <a:latin typeface="Aptos" panose="020B0004020202020204" pitchFamily="34" charset="0"/>
              </a:rPr>
              <a:t>Empower VCSE organisations with the skills and understanding so they can carry out research projects that matter to them; and </a:t>
            </a:r>
          </a:p>
          <a:p>
            <a:r>
              <a:rPr lang="en-GB" sz="2400" dirty="0">
                <a:latin typeface="Aptos" panose="020B0004020202020204" pitchFamily="34" charset="0"/>
              </a:rPr>
              <a:t>Help them to engage the people who use their services in research that will help to improve health and wellbeing.  </a:t>
            </a:r>
          </a:p>
          <a:p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277059-BD4C-175A-E320-3FAA01776E5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47111" y="1956619"/>
            <a:ext cx="3706689" cy="370059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962A91-03FA-F051-01E6-C075DC46B2DC}"/>
              </a:ext>
            </a:extLst>
          </p:cNvPr>
          <p:cNvSpPr txBox="1"/>
          <p:nvPr/>
        </p:nvSpPr>
        <p:spPr>
          <a:xfrm>
            <a:off x="297461" y="5060628"/>
            <a:ext cx="920299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en-GB" sz="2400" b="1" spc="-50" dirty="0">
                <a:solidFill>
                  <a:schemeClr val="bg1"/>
                </a:solidFill>
                <a:latin typeface="+mj-lt"/>
                <a:cs typeface="Mangal Pro" panose="00000500000000000000" pitchFamily="2" charset="0"/>
              </a:rPr>
              <a:t>How to find out more or get involved</a:t>
            </a:r>
            <a:br>
              <a:rPr lang="en-GB" sz="2400" spc="-50" dirty="0">
                <a:solidFill>
                  <a:schemeClr val="bg1"/>
                </a:solidFill>
                <a:latin typeface="+mj-lt"/>
                <a:cs typeface="Mangal Pro" panose="00000500000000000000" pitchFamily="2" charset="0"/>
              </a:rPr>
            </a:br>
            <a:r>
              <a:rPr lang="en-GB" sz="2400" b="1" spc="-50" dirty="0">
                <a:solidFill>
                  <a:schemeClr val="bg1"/>
                </a:solidFill>
                <a:latin typeface="+mj-lt"/>
                <a:cs typeface="Mangal Pro" panose="00000500000000000000" pitchFamily="2" charset="0"/>
              </a:rPr>
              <a:t>Call: 0300 302 0458                              Email: amandaw@comfirst.org.uk</a:t>
            </a:r>
            <a:endParaRPr lang="en-GB" sz="2400" b="1" dirty="0">
              <a:solidFill>
                <a:schemeClr val="bg1"/>
              </a:solidFill>
              <a:latin typeface="+mj-lt"/>
              <a:cs typeface="Mangal Pro" panose="00000500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0947F61-75A9-B168-7C5D-59591BEE9D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5747" y="6342932"/>
            <a:ext cx="1396105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563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F51C706-0922-17BA-E8A8-1E85BED318FD}"/>
              </a:ext>
            </a:extLst>
          </p:cNvPr>
          <p:cNvSpPr/>
          <p:nvPr/>
        </p:nvSpPr>
        <p:spPr>
          <a:xfrm>
            <a:off x="459659" y="127819"/>
            <a:ext cx="11260393" cy="58010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A08FAC-9DE0-4AE7-40D5-2E6B0E69B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659" y="153296"/>
            <a:ext cx="10515600" cy="1056072"/>
          </a:xfrm>
        </p:spPr>
        <p:txBody>
          <a:bodyPr>
            <a:normAutofit fontScale="90000"/>
          </a:bodyPr>
          <a:lstStyle/>
          <a:p>
            <a:r>
              <a:rPr lang="en-GB" sz="2200" b="1" dirty="0">
                <a:solidFill>
                  <a:schemeClr val="bg1"/>
                </a:solidFill>
              </a:rPr>
              <a:t>Research is a way of finding and gathering information in a planned and organised way.  It can help you to review how you are doing and to plan for the future and it can be very simple.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27125-9533-5343-8A20-3717ED61B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05" y="833284"/>
            <a:ext cx="10776154" cy="5191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/>
              <a:t>Why do community groups need to do research?</a:t>
            </a:r>
          </a:p>
          <a:p>
            <a:pPr marL="0" indent="0">
              <a:buNone/>
            </a:pPr>
            <a:r>
              <a:rPr lang="en-GB" sz="1800" dirty="0"/>
              <a:t>Research carried out by your community group can help you to:</a:t>
            </a:r>
          </a:p>
          <a:p>
            <a:r>
              <a:rPr lang="en-GB" sz="1800" dirty="0"/>
              <a:t>Assess the particular needs and wants of a group of people or local community.</a:t>
            </a:r>
          </a:p>
          <a:p>
            <a:r>
              <a:rPr lang="en-GB" sz="1800" dirty="0"/>
              <a:t>Find out if people’s needs are being met.</a:t>
            </a:r>
          </a:p>
          <a:p>
            <a:r>
              <a:rPr lang="en-GB" sz="1800" dirty="0"/>
              <a:t>Identify trends in services.</a:t>
            </a:r>
          </a:p>
          <a:p>
            <a:r>
              <a:rPr lang="en-GB" sz="1800" dirty="0"/>
              <a:t>Map existing local services and organisations and find out what others are doing.</a:t>
            </a:r>
          </a:p>
          <a:p>
            <a:r>
              <a:rPr lang="en-GB" sz="1800" dirty="0"/>
              <a:t>Monitor and evaluate a service or a project.</a:t>
            </a:r>
          </a:p>
          <a:p>
            <a:r>
              <a:rPr lang="en-GB" sz="1800" dirty="0"/>
              <a:t>Measure the impact of what you do – what changes as a result of your activities.</a:t>
            </a:r>
          </a:p>
          <a:p>
            <a:pPr marL="0" indent="0">
              <a:buNone/>
            </a:pPr>
            <a:r>
              <a:rPr lang="en-GB" sz="1800" dirty="0"/>
              <a:t>It can also help you to:</a:t>
            </a:r>
          </a:p>
          <a:p>
            <a:r>
              <a:rPr lang="en-GB" sz="1800" dirty="0"/>
              <a:t>Provide information for fundraising, lobbying or campaigning.</a:t>
            </a:r>
          </a:p>
          <a:p>
            <a:r>
              <a:rPr lang="en-GB" sz="1800" dirty="0"/>
              <a:t>Deliver services and activities in a way that is best for people.</a:t>
            </a:r>
          </a:p>
          <a:p>
            <a:r>
              <a:rPr lang="en-GB" sz="1800" dirty="0"/>
              <a:t>Prioritise and make best use of limited resources.</a:t>
            </a:r>
          </a:p>
          <a:p>
            <a:r>
              <a:rPr lang="en-GB" sz="1800" dirty="0"/>
              <a:t>Create a good relationship with those who use your services.</a:t>
            </a:r>
          </a:p>
          <a:p>
            <a:r>
              <a:rPr lang="en-GB" sz="1800" dirty="0"/>
              <a:t>Encourage people to get involved in your group or organisation.</a:t>
            </a:r>
          </a:p>
          <a:p>
            <a:r>
              <a:rPr lang="en-GB" sz="1800" dirty="0"/>
              <a:t>Promote your group or organisation as open and accountable to users.</a:t>
            </a:r>
          </a:p>
        </p:txBody>
      </p:sp>
    </p:spTree>
    <p:extLst>
      <p:ext uri="{BB962C8B-B14F-4D97-AF65-F5344CB8AC3E}">
        <p14:creationId xmlns:p14="http://schemas.microsoft.com/office/powerpoint/2010/main" val="30456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F160E-1DDE-95CA-5B91-DACE5EB0DA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8A89A8F-8814-9FA6-0D6F-3725AD48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1237"/>
            <a:ext cx="4045974" cy="2540727"/>
          </a:xfrm>
        </p:spPr>
        <p:txBody>
          <a:bodyPr>
            <a:normAutofit/>
          </a:bodyPr>
          <a:lstStyle/>
          <a:p>
            <a:r>
              <a:rPr lang="en-GB" sz="3800" b="1" dirty="0">
                <a:latin typeface="Mangal Pro" panose="00000500000000000000" pitchFamily="2" charset="0"/>
                <a:cs typeface="Mangal Pro" panose="00000500000000000000" pitchFamily="2" charset="0"/>
              </a:rPr>
              <a:t>REACH Worcestershire </a:t>
            </a:r>
            <a:r>
              <a:rPr lang="en-GB" sz="2400" b="1" dirty="0">
                <a:latin typeface="Mangal Pro" panose="00000500000000000000" pitchFamily="2" charset="0"/>
                <a:cs typeface="Mangal Pro" panose="00000500000000000000" pitchFamily="2" charset="0"/>
              </a:rPr>
              <a:t>Behavioural Framework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A9B729E-4866-A08D-41DB-CF4628F20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3429000"/>
            <a:ext cx="4045974" cy="2876204"/>
          </a:xfrm>
        </p:spPr>
        <p:txBody>
          <a:bodyPr>
            <a:normAutofit/>
          </a:bodyPr>
          <a:lstStyle/>
          <a:p>
            <a:pPr marL="685800" indent="-685800">
              <a:spcAft>
                <a:spcPts val="0"/>
              </a:spcAft>
              <a:buClr>
                <a:srgbClr val="2CBEC2"/>
              </a:buClr>
              <a:buFont typeface="Wingdings" panose="05000000000000000000" pitchFamily="2" charset="2"/>
              <a:buChar char="ü"/>
            </a:pPr>
            <a:r>
              <a:rPr lang="en-GB" sz="5400" dirty="0">
                <a:latin typeface="Mangal Pro" panose="00000500000000000000" pitchFamily="2" charset="0"/>
                <a:cs typeface="Mangal Pro" panose="00000500000000000000" pitchFamily="2" charset="0"/>
              </a:rPr>
              <a:t>Aware</a:t>
            </a:r>
          </a:p>
          <a:p>
            <a:pPr marL="685800" indent="-685800">
              <a:spcAft>
                <a:spcPts val="0"/>
              </a:spcAft>
              <a:buClr>
                <a:srgbClr val="2CBEC2"/>
              </a:buClr>
              <a:buFont typeface="Wingdings" panose="05000000000000000000" pitchFamily="2" charset="2"/>
              <a:buChar char="ü"/>
            </a:pPr>
            <a:r>
              <a:rPr lang="en-GB" sz="5400" dirty="0">
                <a:latin typeface="Mangal Pro" panose="00000500000000000000" pitchFamily="2" charset="0"/>
                <a:cs typeface="Mangal Pro" panose="00000500000000000000" pitchFamily="2" charset="0"/>
              </a:rPr>
              <a:t>Engaged</a:t>
            </a:r>
          </a:p>
          <a:p>
            <a:pPr marL="685800" indent="-685800">
              <a:spcAft>
                <a:spcPts val="0"/>
              </a:spcAft>
              <a:buClr>
                <a:srgbClr val="2CBEC2"/>
              </a:buClr>
              <a:buFont typeface="Wingdings" panose="05000000000000000000" pitchFamily="2" charset="2"/>
              <a:buChar char="ü"/>
            </a:pPr>
            <a:r>
              <a:rPr lang="en-GB" sz="5400" dirty="0">
                <a:latin typeface="Mangal Pro" panose="00000500000000000000" pitchFamily="2" charset="0"/>
                <a:cs typeface="Mangal Pro" panose="00000500000000000000" pitchFamily="2" charset="0"/>
              </a:rPr>
              <a:t>Involved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00101B2-6A5B-EC05-CF13-7C23C7DA2741}"/>
              </a:ext>
            </a:extLst>
          </p:cNvPr>
          <p:cNvGraphicFramePr/>
          <p:nvPr/>
        </p:nvGraphicFramePr>
        <p:xfrm>
          <a:off x="4376057" y="821054"/>
          <a:ext cx="7815943" cy="5215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FC0A448-E044-B2B2-9B94-D24D2697C945}"/>
              </a:ext>
            </a:extLst>
          </p:cNvPr>
          <p:cNvSpPr txBox="1"/>
          <p:nvPr/>
        </p:nvSpPr>
        <p:spPr>
          <a:xfrm>
            <a:off x="457200" y="6120538"/>
            <a:ext cx="11036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pc="-50" dirty="0">
                <a:cs typeface="Mangal Pro" panose="000005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https://worcsalliance.org/community-health-research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0908B2-9280-606A-764E-18AC61D4FD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77869" y="6351907"/>
            <a:ext cx="1396105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893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57D7863DF4D644823CE992C2C2931B" ma:contentTypeVersion="14" ma:contentTypeDescription="Create a new document." ma:contentTypeScope="" ma:versionID="54876fba5d382da906654bfbfd0733cb">
  <xsd:schema xmlns:xsd="http://www.w3.org/2001/XMLSchema" xmlns:xs="http://www.w3.org/2001/XMLSchema" xmlns:p="http://schemas.microsoft.com/office/2006/metadata/properties" xmlns:ns2="f5feab7e-8c6b-4051-9f95-c521e5cb21d9" xmlns:ns3="5e1b3a2f-b619-4967-92c7-b47981f2def5" targetNamespace="http://schemas.microsoft.com/office/2006/metadata/properties" ma:root="true" ma:fieldsID="fb087ebb5673ac7701819e911cb04f38" ns2:_="" ns3:_="">
    <xsd:import namespace="f5feab7e-8c6b-4051-9f95-c521e5cb21d9"/>
    <xsd:import namespace="5e1b3a2f-b619-4967-92c7-b47981f2de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eab7e-8c6b-4051-9f95-c521e5cb21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1b3a2f-b619-4967-92c7-b47981f2d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C0E766-1549-449C-B112-DFC0898EA137}"/>
</file>

<file path=customXml/itemProps2.xml><?xml version="1.0" encoding="utf-8"?>
<ds:datastoreItem xmlns:ds="http://schemas.openxmlformats.org/officeDocument/2006/customXml" ds:itemID="{AEDD5FC7-4B1B-441B-B2F7-C8E77DE6C30D}"/>
</file>

<file path=customXml/itemProps3.xml><?xml version="1.0" encoding="utf-8"?>
<ds:datastoreItem xmlns:ds="http://schemas.openxmlformats.org/officeDocument/2006/customXml" ds:itemID="{98230878-B2CA-4ADA-B91F-A13A1D81F5FA}"/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424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Mangal Pro</vt:lpstr>
      <vt:lpstr>Wingdings</vt:lpstr>
      <vt:lpstr>Office Theme</vt:lpstr>
      <vt:lpstr>PowerPoint Presentation</vt:lpstr>
      <vt:lpstr>The goal of this project is to involve more people, especially those often left out, in community health research  </vt:lpstr>
      <vt:lpstr>Research is a way of finding and gathering information in a planned and organised way.  It can help you to review how you are doing and to plan for the future and it can be very simple. </vt:lpstr>
      <vt:lpstr>REACH Worcestershire Behavioural Framework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Amanda Wright</dc:creator>
  <cp:lastModifiedBy>Amanda Wright</cp:lastModifiedBy>
  <cp:revision>2</cp:revision>
  <cp:lastPrinted>2025-06-25T19:06:25Z</cp:lastPrinted>
  <dcterms:created xsi:type="dcterms:W3CDTF">2025-06-20T15:42:02Z</dcterms:created>
  <dcterms:modified xsi:type="dcterms:W3CDTF">2025-06-25T19:07:12Z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0x0101002457D7863DF4D644823CE992C2C2931B</vt:lpwstr>
  </property>
</Properties>
</file>